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dirty="0">
                <a:solidFill>
                  <a:schemeClr val="lt1"/>
                </a:solidFill>
                <a:latin typeface="Century Gothic"/>
                <a:ea typeface="Century Gothic"/>
                <a:cs typeface="Century Gothic"/>
                <a:sym typeface="Century Gothic"/>
              </a:rPr>
              <a:t>”</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dirty="0"/>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Hanah Deering</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lide 1.m4a" descr="Slide 1.m4a">
            <a:hlinkClick r:id="" action="ppaction://media"/>
            <a:extLst>
              <a:ext uri="{FF2B5EF4-FFF2-40B4-BE49-F238E27FC236}">
                <a16:creationId xmlns:a16="http://schemas.microsoft.com/office/drawing/2014/main" id="{FB8286E1-2764-6A88-9894-02B6AB9746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597271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lt1"/>
              </a:buClr>
              <a:buSzPts val="2000"/>
              <a:buChar char="•"/>
            </a:pPr>
            <a:r>
              <a:rPr lang="en-US" sz="2600" dirty="0"/>
              <a:t>DevOps focuses on security protocols from the start; from the designing, building, and testing phases all the way to the production maintenance phases. Following a secure, standardized policy ensures smooth operation at Green Pace. </a:t>
            </a:r>
          </a:p>
          <a:p>
            <a:pPr marL="685800" lvl="1" indent="-228600" algn="l" rtl="0">
              <a:lnSpc>
                <a:spcPct val="90000"/>
              </a:lnSpc>
              <a:spcBef>
                <a:spcPts val="0"/>
              </a:spcBef>
              <a:spcAft>
                <a:spcPts val="0"/>
              </a:spcAft>
              <a:buClr>
                <a:schemeClr val="lt1"/>
              </a:buClr>
              <a:buSzPts val="2000"/>
              <a:buChar char="•"/>
            </a:pPr>
            <a:r>
              <a:rPr lang="en-US" sz="2600" dirty="0"/>
              <a:t>Various tools will be used throughout many stages. In the “Verify and Test” phase of the process, we use tools such as Clang and Astree. Other external tools will help us to verify the code functionality, detect vulnerabilities in the dependencies, and ensure that all security policies are followed. </a:t>
            </a:r>
          </a:p>
          <a:p>
            <a:pPr marL="685800" lvl="1" indent="-228600" algn="l" rtl="0">
              <a:lnSpc>
                <a:spcPct val="90000"/>
              </a:lnSpc>
              <a:spcBef>
                <a:spcPts val="0"/>
              </a:spcBef>
              <a:spcAft>
                <a:spcPts val="0"/>
              </a:spcAft>
              <a:buClr>
                <a:schemeClr val="lt1"/>
              </a:buClr>
              <a:buSzPts val="2000"/>
              <a:buChar char="•"/>
            </a:pPr>
            <a:r>
              <a:rPr lang="en-US" sz="2600" dirty="0"/>
              <a:t>DevOps plays a very crucial role. </a:t>
            </a:r>
            <a:endParaRPr sz="2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0" descr="Slide 10">
            <a:hlinkClick r:id="" action="ppaction://media"/>
            <a:extLst>
              <a:ext uri="{FF2B5EF4-FFF2-40B4-BE49-F238E27FC236}">
                <a16:creationId xmlns:a16="http://schemas.microsoft.com/office/drawing/2014/main" id="{E4A7774B-F27F-B1EF-16B7-55774F579B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763" y="476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DevOps cycle is not security minded in it’s design because of the lack of automation and encryption. </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r>
              <a:rPr lang="en-US" sz="2000" b="1" u="sng" dirty="0"/>
              <a:t>Wait</a:t>
            </a:r>
          </a:p>
          <a:p>
            <a:pPr marL="342900">
              <a:spcBef>
                <a:spcPts val="0"/>
              </a:spcBef>
              <a:buSzPts val="2000"/>
            </a:pPr>
            <a:r>
              <a:rPr lang="en-US" sz="2000" dirty="0"/>
              <a:t>Less upfront cost and effort </a:t>
            </a:r>
          </a:p>
          <a:p>
            <a:pPr marL="342900">
              <a:spcBef>
                <a:spcPts val="0"/>
              </a:spcBef>
              <a:buSzPts val="2000"/>
            </a:pPr>
            <a:r>
              <a:rPr lang="en-US" sz="2000" dirty="0"/>
              <a:t>Production cycle unbroken</a:t>
            </a:r>
          </a:p>
          <a:p>
            <a:pPr marL="342900">
              <a:spcBef>
                <a:spcPts val="0"/>
              </a:spcBef>
              <a:buSzPts val="2000"/>
            </a:pPr>
            <a:r>
              <a:rPr lang="en-US" sz="2000" dirty="0"/>
              <a:t>Most difficult to manage</a:t>
            </a:r>
          </a:p>
          <a:p>
            <a:pPr marL="342900">
              <a:spcBef>
                <a:spcPts val="0"/>
              </a:spcBef>
              <a:buSzPts val="2000"/>
            </a:pPr>
            <a:endParaRPr lang="en-US" sz="2000" dirty="0"/>
          </a:p>
          <a:p>
            <a:pPr marL="0" indent="0">
              <a:spcBef>
                <a:spcPts val="0"/>
              </a:spcBef>
              <a:buSzPts val="2000"/>
              <a:buNone/>
            </a:pPr>
            <a:r>
              <a:rPr lang="en-US" sz="2000" b="1" u="sng" dirty="0"/>
              <a:t>Act Now</a:t>
            </a:r>
          </a:p>
          <a:p>
            <a:pPr marL="342900">
              <a:spcBef>
                <a:spcPts val="0"/>
              </a:spcBef>
              <a:buSzPts val="2000"/>
            </a:pPr>
            <a:r>
              <a:rPr lang="en-US" sz="2000" dirty="0"/>
              <a:t>Larger upfront cost and more effort</a:t>
            </a:r>
          </a:p>
          <a:p>
            <a:pPr marL="342900">
              <a:spcBef>
                <a:spcPts val="0"/>
              </a:spcBef>
              <a:buSzPts val="2000"/>
            </a:pPr>
            <a:r>
              <a:rPr lang="en-US" sz="2000" dirty="0"/>
              <a:t>Designing with security in mind from the beginning of the SDLC</a:t>
            </a:r>
          </a:p>
          <a:p>
            <a:pPr marL="342900">
              <a:spcBef>
                <a:spcPts val="0"/>
              </a:spcBef>
              <a:buSzPts val="2000"/>
            </a:pPr>
            <a:r>
              <a:rPr lang="en-US" sz="2000" dirty="0"/>
              <a:t>Fewer risks post-production</a:t>
            </a:r>
          </a:p>
          <a:p>
            <a:pPr marL="342900">
              <a:spcBef>
                <a:spcPts val="0"/>
              </a:spcBef>
              <a:buSzPts val="2000"/>
            </a:pPr>
            <a:r>
              <a:rPr lang="en-US" sz="2000" b="1" dirty="0"/>
              <a:t>More</a:t>
            </a:r>
            <a:r>
              <a:rPr lang="en-US" sz="2000" dirty="0"/>
              <a:t> secure code, standardized practice for future development</a:t>
            </a:r>
            <a:endParaRPr b="1"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1" descr="Slide 11">
            <a:hlinkClick r:id="" action="ppaction://media"/>
            <a:extLst>
              <a:ext uri="{FF2B5EF4-FFF2-40B4-BE49-F238E27FC236}">
                <a16:creationId xmlns:a16="http://schemas.microsoft.com/office/drawing/2014/main" id="{BA7E7F50-3E87-184E-6F93-999BD17E17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23291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0" lvl="2" indent="-228600" algn="ctr" rtl="0">
              <a:lnSpc>
                <a:spcPct val="90000"/>
              </a:lnSpc>
              <a:spcBef>
                <a:spcPts val="0"/>
              </a:spcBef>
              <a:spcAft>
                <a:spcPts val="0"/>
              </a:spcAft>
              <a:buClr>
                <a:schemeClr val="lt1"/>
              </a:buClr>
              <a:buSzPts val="1800"/>
              <a:buChar char="•"/>
            </a:pPr>
            <a:r>
              <a:rPr lang="en-US" sz="4000" dirty="0"/>
              <a:t>Encrypt everything!</a:t>
            </a:r>
          </a:p>
          <a:p>
            <a:pPr marL="1143000" lvl="2" indent="-228600" algn="ctr" rtl="0">
              <a:lnSpc>
                <a:spcPct val="90000"/>
              </a:lnSpc>
              <a:spcBef>
                <a:spcPts val="0"/>
              </a:spcBef>
              <a:spcAft>
                <a:spcPts val="0"/>
              </a:spcAft>
              <a:buClr>
                <a:schemeClr val="lt1"/>
              </a:buClr>
              <a:buSzPts val="1800"/>
              <a:buChar char="•"/>
            </a:pPr>
            <a:endParaRPr lang="en-US" sz="4000" dirty="0"/>
          </a:p>
          <a:p>
            <a:pPr marL="1143000" lvl="2" indent="-228600" algn="ctr" rtl="0">
              <a:lnSpc>
                <a:spcPct val="90000"/>
              </a:lnSpc>
              <a:spcBef>
                <a:spcPts val="0"/>
              </a:spcBef>
              <a:spcAft>
                <a:spcPts val="0"/>
              </a:spcAft>
              <a:buClr>
                <a:schemeClr val="lt1"/>
              </a:buClr>
              <a:buSzPts val="1800"/>
              <a:buChar char="•"/>
            </a:pPr>
            <a:r>
              <a:rPr lang="en-US" sz="4000" dirty="0"/>
              <a:t>Triple-A Framework</a:t>
            </a:r>
          </a:p>
          <a:p>
            <a:pPr marL="1143000" lvl="2" indent="-228600" algn="ctr" rtl="0">
              <a:lnSpc>
                <a:spcPct val="90000"/>
              </a:lnSpc>
              <a:spcBef>
                <a:spcPts val="0"/>
              </a:spcBef>
              <a:spcAft>
                <a:spcPts val="0"/>
              </a:spcAft>
              <a:buClr>
                <a:schemeClr val="lt1"/>
              </a:buClr>
              <a:buSzPts val="1800"/>
              <a:buChar char="•"/>
            </a:pPr>
            <a:endParaRPr lang="en-US" sz="4000" dirty="0"/>
          </a:p>
          <a:p>
            <a:pPr marL="1143000" lvl="2" indent="-228600" algn="ctr" rtl="0">
              <a:lnSpc>
                <a:spcPct val="90000"/>
              </a:lnSpc>
              <a:spcBef>
                <a:spcPts val="0"/>
              </a:spcBef>
              <a:spcAft>
                <a:spcPts val="0"/>
              </a:spcAft>
              <a:buClr>
                <a:schemeClr val="lt1"/>
              </a:buClr>
              <a:buSzPts val="1800"/>
              <a:buChar char="•"/>
            </a:pPr>
            <a:r>
              <a:rPr lang="en-US" sz="4000" dirty="0"/>
              <a:t>External tools to run vulnerability checks</a:t>
            </a:r>
          </a:p>
          <a:p>
            <a:pPr marL="1143000" lvl="2" indent="-228600" algn="ctr" rtl="0">
              <a:lnSpc>
                <a:spcPct val="90000"/>
              </a:lnSpc>
              <a:spcBef>
                <a:spcPts val="0"/>
              </a:spcBef>
              <a:spcAft>
                <a:spcPts val="0"/>
              </a:spcAft>
              <a:buClr>
                <a:schemeClr val="lt1"/>
              </a:buClr>
              <a:buSzPts val="1800"/>
              <a:buChar char="•"/>
            </a:pPr>
            <a:endParaRPr lang="en-US" sz="4000" dirty="0"/>
          </a:p>
          <a:p>
            <a:pPr marL="1143000" lvl="2" indent="-228600" algn="ctr" rtl="0">
              <a:lnSpc>
                <a:spcPct val="90000"/>
              </a:lnSpc>
              <a:spcBef>
                <a:spcPts val="0"/>
              </a:spcBef>
              <a:spcAft>
                <a:spcPts val="0"/>
              </a:spcAft>
              <a:buClr>
                <a:schemeClr val="lt1"/>
              </a:buClr>
              <a:buSzPts val="1800"/>
              <a:buChar char="•"/>
            </a:pPr>
            <a:r>
              <a:rPr lang="en-US" sz="4000" dirty="0"/>
              <a:t>Unit testing</a:t>
            </a:r>
            <a:endParaRPr sz="4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2" descr="Slide 12">
            <a:hlinkClick r:id="" action="ppaction://media"/>
            <a:extLst>
              <a:ext uri="{FF2B5EF4-FFF2-40B4-BE49-F238E27FC236}">
                <a16:creationId xmlns:a16="http://schemas.microsoft.com/office/drawing/2014/main" id="{EC08BA95-EB0F-55A6-7774-32E181D6D4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88" y="476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buSzPts val="2200"/>
              <a:buNone/>
            </a:pPr>
            <a:r>
              <a:rPr lang="en-US" sz="2800" dirty="0"/>
              <a:t>Taking the extra steps from the start, implementing Defense in Depth, and incorporating security testing into everyday practice will allow DevOps to be transformed into DevSecOps here at Green Pace. Adopting all standards to improve the security of systems and applications, is a must. </a:t>
            </a: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3" descr="Slide 13">
            <a:hlinkClick r:id="" action="ppaction://media"/>
            <a:extLst>
              <a:ext uri="{FF2B5EF4-FFF2-40B4-BE49-F238E27FC236}">
                <a16:creationId xmlns:a16="http://schemas.microsoft.com/office/drawing/2014/main" id="{75D67610-183B-7137-356C-20EF817D54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175" y="952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No references</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Thank you for your time!</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4" descr="Slide 14">
            <a:hlinkClick r:id="" action="ppaction://media"/>
            <a:extLst>
              <a:ext uri="{FF2B5EF4-FFF2-40B4-BE49-F238E27FC236}">
                <a16:creationId xmlns:a16="http://schemas.microsoft.com/office/drawing/2014/main" id="{D41D11B6-348E-53C3-326F-75569A0EEE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1325" y="57769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To standardize principles and coding standards across all employees at Green Pace, this security policy was introduced. It follows the best security practices such as Defense in Depth and the Triple-A Framework.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4" y="3327991"/>
            <a:ext cx="6036520" cy="330861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2" descr="Slide 2">
            <a:hlinkClick r:id="" action="ppaction://media"/>
            <a:extLst>
              <a:ext uri="{FF2B5EF4-FFF2-40B4-BE49-F238E27FC236}">
                <a16:creationId xmlns:a16="http://schemas.microsoft.com/office/drawing/2014/main" id="{0ABC9686-6D7D-B57F-2A78-2D4CDDFF028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599781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567222224"/>
              </p:ext>
            </p:extLst>
          </p:nvPr>
        </p:nvGraphicFramePr>
        <p:xfrm>
          <a:off x="3171900" y="2200691"/>
          <a:ext cx="7835225" cy="43890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MEM50-CPP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CTR51-CPP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ERR50-CPP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IDS00-J</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NUM00-J</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DCL03-C</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FIO51-CPP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OOP50-CPP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MSC50-CPP</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Slide 3" descr="Slide 3">
            <a:hlinkClick r:id="" action="ppaction://media"/>
            <a:extLst>
              <a:ext uri="{FF2B5EF4-FFF2-40B4-BE49-F238E27FC236}">
                <a16:creationId xmlns:a16="http://schemas.microsoft.com/office/drawing/2014/main" id="{035DF5B4-2CE5-4CE3-2439-98F4A3383A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045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650380"/>
            <a:ext cx="10820400" cy="493937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200"/>
              <a:buNone/>
            </a:pPr>
            <a:r>
              <a:rPr lang="en-US" b="1" dirty="0"/>
              <a:t>Validate Input Data</a:t>
            </a:r>
          </a:p>
          <a:p>
            <a:pPr marL="457200" lvl="1" indent="0" algn="ctr">
              <a:spcBef>
                <a:spcPts val="0"/>
              </a:spcBef>
              <a:buSzPts val="2200"/>
              <a:buNone/>
            </a:pPr>
            <a:r>
              <a:rPr lang="en-US" dirty="0"/>
              <a:t>STD-001-CLG | STD-002-CPP | STD-003-CPP | STD-004-CLG | STD-010-CLG</a:t>
            </a:r>
          </a:p>
          <a:p>
            <a:pPr marL="0" lvl="0" indent="0" algn="ctr" rtl="0">
              <a:lnSpc>
                <a:spcPct val="90000"/>
              </a:lnSpc>
              <a:spcBef>
                <a:spcPts val="0"/>
              </a:spcBef>
              <a:spcAft>
                <a:spcPts val="0"/>
              </a:spcAft>
              <a:buClr>
                <a:schemeClr val="lt1"/>
              </a:buClr>
              <a:buSzPts val="2200"/>
              <a:buNone/>
            </a:pPr>
            <a:r>
              <a:rPr lang="en-US" b="1" dirty="0"/>
              <a:t>Heed Complier Warnings</a:t>
            </a:r>
          </a:p>
          <a:p>
            <a:pPr marL="0" indent="0" algn="ctr">
              <a:spcBef>
                <a:spcPts val="0"/>
              </a:spcBef>
              <a:buSzPts val="2200"/>
              <a:buNone/>
            </a:pPr>
            <a:r>
              <a:rPr lang="en-US" dirty="0"/>
              <a:t>      STD-001-CLG  | STD-005-CPP | STD-005-CPP</a:t>
            </a:r>
          </a:p>
          <a:p>
            <a:pPr marL="0" lvl="0" indent="0" algn="ctr" rtl="0">
              <a:lnSpc>
                <a:spcPct val="90000"/>
              </a:lnSpc>
              <a:spcBef>
                <a:spcPts val="0"/>
              </a:spcBef>
              <a:spcAft>
                <a:spcPts val="0"/>
              </a:spcAft>
              <a:buClr>
                <a:schemeClr val="lt1"/>
              </a:buClr>
              <a:buSzPts val="2200"/>
              <a:buNone/>
            </a:pPr>
            <a:r>
              <a:rPr lang="en-US" b="1" dirty="0"/>
              <a:t>Architect and Design for security Policies</a:t>
            </a:r>
          </a:p>
          <a:p>
            <a:pPr marL="0" indent="0" algn="ctr">
              <a:spcBef>
                <a:spcPts val="0"/>
              </a:spcBef>
              <a:buSzPts val="2200"/>
              <a:buNone/>
            </a:pPr>
            <a:r>
              <a:rPr lang="en-US" dirty="0"/>
              <a:t>      STD-004-CLG | STD-007-CPP | STD-009-CPP</a:t>
            </a:r>
          </a:p>
          <a:p>
            <a:pPr marL="0" lvl="0" indent="0" algn="ctr" rtl="0">
              <a:lnSpc>
                <a:spcPct val="90000"/>
              </a:lnSpc>
              <a:spcBef>
                <a:spcPts val="0"/>
              </a:spcBef>
              <a:spcAft>
                <a:spcPts val="0"/>
              </a:spcAft>
              <a:buClr>
                <a:schemeClr val="lt1"/>
              </a:buClr>
              <a:buSzPts val="2200"/>
              <a:buNone/>
            </a:pPr>
            <a:r>
              <a:rPr lang="en-US" b="1" dirty="0"/>
              <a:t>Keep It Simple</a:t>
            </a:r>
          </a:p>
          <a:p>
            <a:pPr marL="0" indent="0" algn="ctr">
              <a:spcBef>
                <a:spcPts val="0"/>
              </a:spcBef>
              <a:buSzPts val="2200"/>
              <a:buNone/>
            </a:pPr>
            <a:r>
              <a:rPr lang="en-US" dirty="0"/>
              <a:t>      STD-001-CLG | STD-009-CPP</a:t>
            </a:r>
          </a:p>
          <a:p>
            <a:pPr marL="0" lvl="0" indent="0" algn="ctr" rtl="0">
              <a:lnSpc>
                <a:spcPct val="90000"/>
              </a:lnSpc>
              <a:spcBef>
                <a:spcPts val="0"/>
              </a:spcBef>
              <a:spcAft>
                <a:spcPts val="0"/>
              </a:spcAft>
              <a:buClr>
                <a:schemeClr val="lt1"/>
              </a:buClr>
              <a:buSzPts val="2200"/>
              <a:buNone/>
            </a:pPr>
            <a:r>
              <a:rPr lang="en-US" b="1" dirty="0"/>
              <a:t>Default Deny </a:t>
            </a:r>
          </a:p>
          <a:p>
            <a:pPr marL="0" lvl="0" indent="0" algn="ctr" rtl="0">
              <a:lnSpc>
                <a:spcPct val="90000"/>
              </a:lnSpc>
              <a:spcBef>
                <a:spcPts val="0"/>
              </a:spcBef>
              <a:spcAft>
                <a:spcPts val="0"/>
              </a:spcAft>
              <a:buClr>
                <a:schemeClr val="lt1"/>
              </a:buClr>
              <a:buSzPts val="2200"/>
              <a:buNone/>
            </a:pPr>
            <a:r>
              <a:rPr lang="en-US" b="1" dirty="0"/>
              <a:t>Adhere to the Principle of Least Privilege</a:t>
            </a:r>
          </a:p>
          <a:p>
            <a:pPr marL="0" lvl="0" indent="0" algn="ctr" rtl="0">
              <a:lnSpc>
                <a:spcPct val="90000"/>
              </a:lnSpc>
              <a:spcBef>
                <a:spcPts val="0"/>
              </a:spcBef>
              <a:spcAft>
                <a:spcPts val="0"/>
              </a:spcAft>
              <a:buClr>
                <a:schemeClr val="lt1"/>
              </a:buClr>
              <a:buSzPts val="2200"/>
              <a:buNone/>
            </a:pPr>
            <a:r>
              <a:rPr lang="en-US" b="1" dirty="0"/>
              <a:t>Sanitize Data Sent to Other Systems</a:t>
            </a:r>
          </a:p>
          <a:p>
            <a:pPr marL="0" indent="0" algn="ctr">
              <a:spcBef>
                <a:spcPts val="0"/>
              </a:spcBef>
              <a:buSzPts val="2200"/>
              <a:buNone/>
            </a:pPr>
            <a:r>
              <a:rPr lang="en-US" dirty="0"/>
              <a:t>      STD-003-CPP | STD-004-CLG</a:t>
            </a:r>
          </a:p>
          <a:p>
            <a:pPr marL="0" lvl="0" indent="0" algn="ctr" rtl="0">
              <a:lnSpc>
                <a:spcPct val="90000"/>
              </a:lnSpc>
              <a:spcBef>
                <a:spcPts val="0"/>
              </a:spcBef>
              <a:spcAft>
                <a:spcPts val="0"/>
              </a:spcAft>
              <a:buClr>
                <a:schemeClr val="lt1"/>
              </a:buClr>
              <a:buSzPts val="2200"/>
              <a:buNone/>
            </a:pPr>
            <a:r>
              <a:rPr lang="en-US" b="1" dirty="0"/>
              <a:t>Proactive Defense in Depth</a:t>
            </a:r>
          </a:p>
          <a:p>
            <a:pPr marL="0" lvl="0" indent="0" algn="ctr" rtl="0">
              <a:lnSpc>
                <a:spcPct val="90000"/>
              </a:lnSpc>
              <a:spcBef>
                <a:spcPts val="0"/>
              </a:spcBef>
              <a:spcAft>
                <a:spcPts val="0"/>
              </a:spcAft>
              <a:buClr>
                <a:schemeClr val="lt1"/>
              </a:buClr>
              <a:buSzPts val="2200"/>
              <a:buNone/>
            </a:pPr>
            <a:r>
              <a:rPr lang="en-US" b="1" dirty="0"/>
              <a:t>Use Effective Quality Assurance Techniques</a:t>
            </a:r>
          </a:p>
          <a:p>
            <a:pPr marL="0" lvl="0" indent="0" algn="ctr" rtl="0">
              <a:lnSpc>
                <a:spcPct val="90000"/>
              </a:lnSpc>
              <a:spcBef>
                <a:spcPts val="0"/>
              </a:spcBef>
              <a:spcAft>
                <a:spcPts val="0"/>
              </a:spcAft>
              <a:buClr>
                <a:schemeClr val="lt1"/>
              </a:buClr>
              <a:buSzPts val="2200"/>
              <a:buNone/>
            </a:pPr>
            <a:r>
              <a:rPr lang="en-US" b="1" dirty="0"/>
              <a:t>Adopt a Secure Coding Standard</a:t>
            </a:r>
          </a:p>
          <a:p>
            <a:pPr marL="0" indent="0" algn="ctr">
              <a:spcBef>
                <a:spcPts val="0"/>
              </a:spcBef>
              <a:buSzPts val="2200"/>
              <a:buNone/>
            </a:pPr>
            <a:r>
              <a:rPr lang="en-US" dirty="0"/>
              <a:t>      STD-001-CLG | STD-002-CPP | STD-003-CPP | STD-008-CPP| STD-009-CPP</a:t>
            </a:r>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4" descr="Slide 4">
            <a:hlinkClick r:id="" action="ppaction://media"/>
            <a:extLst>
              <a:ext uri="{FF2B5EF4-FFF2-40B4-BE49-F238E27FC236}">
                <a16:creationId xmlns:a16="http://schemas.microsoft.com/office/drawing/2014/main" id="{3AF11E5C-0DA1-22F8-AF8B-3C2208B38E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634" y="60151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Table&#10;&#10;Description automatically generated">
            <a:extLst>
              <a:ext uri="{FF2B5EF4-FFF2-40B4-BE49-F238E27FC236}">
                <a16:creationId xmlns:a16="http://schemas.microsoft.com/office/drawing/2014/main" id="{98806D7D-5009-5E61-F581-D8B8AA0194DA}"/>
              </a:ext>
            </a:extLst>
          </p:cNvPr>
          <p:cNvPicPr>
            <a:picLocks noChangeAspect="1"/>
          </p:cNvPicPr>
          <p:nvPr/>
        </p:nvPicPr>
        <p:blipFill>
          <a:blip r:embed="rId7"/>
          <a:stretch>
            <a:fillRect/>
          </a:stretch>
        </p:blipFill>
        <p:spPr>
          <a:xfrm>
            <a:off x="218847" y="2194560"/>
            <a:ext cx="11308527" cy="3245966"/>
          </a:xfrm>
          <a:prstGeom prst="rect">
            <a:avLst/>
          </a:prstGeom>
        </p:spPr>
      </p:pic>
      <p:pic>
        <p:nvPicPr>
          <p:cNvPr id="2" name="Slide 5" descr="Slide 5">
            <a:hlinkClick r:id="" action="ppaction://media"/>
            <a:extLst>
              <a:ext uri="{FF2B5EF4-FFF2-40B4-BE49-F238E27FC236}">
                <a16:creationId xmlns:a16="http://schemas.microsoft.com/office/drawing/2014/main" id="{95D0E025-6F13-CB55-E30A-CE65D66942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6045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561172"/>
            <a:ext cx="10820400" cy="50285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b="1" dirty="0"/>
              <a:t>Encryption in Rest</a:t>
            </a:r>
          </a:p>
          <a:p>
            <a:pPr marL="0" lvl="0" indent="0">
              <a:spcBef>
                <a:spcPts val="0"/>
              </a:spcBef>
              <a:buSzPts val="2000"/>
              <a:buNone/>
            </a:pPr>
            <a:r>
              <a:rPr lang="en-US" sz="2000" b="1" dirty="0"/>
              <a:t>	</a:t>
            </a:r>
            <a:r>
              <a:rPr lang="en-US" sz="2000" dirty="0"/>
              <a:t>Encryption in rest is used to prevent an attacker from being able to access any 	unencrypted data. This is done by ensuring that the data on the disk is 	encrypted. This means that if the attacker only obtains the hard drive and not 	the encryption keys, the attacker must be able to defeat the encryption to 	access and read the data on the hard drive. </a:t>
            </a:r>
            <a:endParaRPr lang="en-US" sz="2000" b="1" dirty="0"/>
          </a:p>
          <a:p>
            <a:pPr marL="228600" lvl="0" indent="-228600" algn="l" rtl="0">
              <a:lnSpc>
                <a:spcPct val="90000"/>
              </a:lnSpc>
              <a:spcBef>
                <a:spcPts val="0"/>
              </a:spcBef>
              <a:spcAft>
                <a:spcPts val="0"/>
              </a:spcAft>
              <a:buClr>
                <a:schemeClr val="lt1"/>
              </a:buClr>
              <a:buSzPts val="2000"/>
              <a:buChar char="•"/>
            </a:pPr>
            <a:r>
              <a:rPr lang="en-US" sz="2400" b="1" dirty="0"/>
              <a:t>Encryption at Flight </a:t>
            </a:r>
          </a:p>
          <a:p>
            <a:pPr marL="0" lvl="0" indent="0">
              <a:spcBef>
                <a:spcPts val="0"/>
              </a:spcBef>
              <a:buSzPts val="2000"/>
              <a:buNone/>
            </a:pPr>
            <a:r>
              <a:rPr lang="en-US" sz="2400" b="1" dirty="0"/>
              <a:t>	</a:t>
            </a:r>
            <a:r>
              <a:rPr lang="en-US" sz="2000" dirty="0"/>
              <a:t>Encryption at flight means to encrypt data while it is in the process of 	being transmitted. Some data is not stored on hard drives as encrypted but 	becomes encrypted while it is being transmitted. This adds a layer 	of 	protection to the data. </a:t>
            </a:r>
            <a:endParaRPr lang="en-US" sz="2000" b="1" dirty="0"/>
          </a:p>
          <a:p>
            <a:pPr marL="228600" lvl="0" indent="-228600" algn="l" rtl="0">
              <a:lnSpc>
                <a:spcPct val="90000"/>
              </a:lnSpc>
              <a:spcBef>
                <a:spcPts val="0"/>
              </a:spcBef>
              <a:spcAft>
                <a:spcPts val="0"/>
              </a:spcAft>
              <a:buClr>
                <a:schemeClr val="lt1"/>
              </a:buClr>
              <a:buSzPts val="2000"/>
              <a:buChar char="•"/>
            </a:pPr>
            <a:r>
              <a:rPr lang="en-US" sz="2400" b="1" dirty="0"/>
              <a:t>Encryption in Use	</a:t>
            </a:r>
          </a:p>
          <a:p>
            <a:pPr marL="0" lvl="0" indent="0" algn="l" rtl="0">
              <a:lnSpc>
                <a:spcPct val="90000"/>
              </a:lnSpc>
              <a:spcBef>
                <a:spcPts val="0"/>
              </a:spcBef>
              <a:spcAft>
                <a:spcPts val="0"/>
              </a:spcAft>
              <a:buClr>
                <a:schemeClr val="lt1"/>
              </a:buClr>
              <a:buSzPts val="2000"/>
              <a:buNone/>
            </a:pPr>
            <a:r>
              <a:rPr lang="en-US" sz="2400" b="1" dirty="0"/>
              <a:t>	</a:t>
            </a:r>
          </a:p>
          <a:p>
            <a:pPr marL="0" lvl="0" indent="0" algn="l" rtl="0">
              <a:lnSpc>
                <a:spcPct val="90000"/>
              </a:lnSpc>
              <a:spcBef>
                <a:spcPts val="0"/>
              </a:spcBef>
              <a:spcAft>
                <a:spcPts val="0"/>
              </a:spcAft>
              <a:buClr>
                <a:schemeClr val="lt1"/>
              </a:buClr>
              <a:buSzPts val="2000"/>
              <a:buNone/>
            </a:pPr>
            <a:r>
              <a:rPr lang="en-US" sz="2400" b="1" dirty="0"/>
              <a:t>	</a:t>
            </a:r>
          </a:p>
          <a:p>
            <a:pPr marL="0" lvl="0" indent="0" algn="l" rtl="0">
              <a:lnSpc>
                <a:spcPct val="90000"/>
              </a:lnSpc>
              <a:spcBef>
                <a:spcPts val="0"/>
              </a:spcBef>
              <a:spcAft>
                <a:spcPts val="0"/>
              </a:spcAft>
              <a:buClr>
                <a:schemeClr val="lt1"/>
              </a:buClr>
              <a:buSzPts val="2000"/>
              <a:buNone/>
            </a:pPr>
            <a:r>
              <a:rPr lang="en-US" sz="2400" b="1" dirty="0"/>
              <a:t>	</a:t>
            </a:r>
            <a:endParaRPr lang="en-US" sz="2200" b="1" dirty="0"/>
          </a:p>
          <a:p>
            <a:pPr marL="0" lvl="0" indent="0" algn="l" rtl="0">
              <a:lnSpc>
                <a:spcPct val="90000"/>
              </a:lnSpc>
              <a:spcBef>
                <a:spcPts val="0"/>
              </a:spcBef>
              <a:spcAft>
                <a:spcPts val="0"/>
              </a:spcAft>
              <a:buClr>
                <a:schemeClr val="lt1"/>
              </a:buClr>
              <a:buSzPts val="2000"/>
              <a:buNone/>
            </a:pPr>
            <a:endParaRPr lang="en-US" sz="2000" b="1" dirty="0"/>
          </a:p>
          <a:p>
            <a:pPr marL="457200" lvl="1" indent="0">
              <a:spcBef>
                <a:spcPts val="0"/>
              </a:spcBef>
              <a:buSzPts val="2000"/>
              <a:buNone/>
            </a:pPr>
            <a:endParaRPr lang="en-US" sz="1400" b="1"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75C37156-6717-B0C2-E94B-6BCFF7532A62}"/>
              </a:ext>
            </a:extLst>
          </p:cNvPr>
          <p:cNvGraphicFramePr>
            <a:graphicFrameLocks noGrp="1"/>
          </p:cNvGraphicFramePr>
          <p:nvPr>
            <p:extLst>
              <p:ext uri="{D42A27DB-BD31-4B8C-83A1-F6EECF244321}">
                <p14:modId xmlns:p14="http://schemas.microsoft.com/office/powerpoint/2010/main" val="1712688362"/>
              </p:ext>
            </p:extLst>
          </p:nvPr>
        </p:nvGraphicFramePr>
        <p:xfrm>
          <a:off x="1733354" y="5211767"/>
          <a:ext cx="9153874" cy="1149225"/>
        </p:xfrm>
        <a:graphic>
          <a:graphicData uri="http://schemas.openxmlformats.org/drawingml/2006/table">
            <a:tbl>
              <a:tblPr firstRow="1" firstCol="1">
                <a:tableStyleId>{802198C4-3087-4945-87E3-76CBB3509B7E}</a:tableStyleId>
              </a:tblPr>
              <a:tblGrid>
                <a:gridCol w="9153874">
                  <a:extLst>
                    <a:ext uri="{9D8B030D-6E8A-4147-A177-3AD203B41FA5}">
                      <a16:colId xmlns:a16="http://schemas.microsoft.com/office/drawing/2014/main" val="4164479046"/>
                    </a:ext>
                  </a:extLst>
                </a:gridCol>
              </a:tblGrid>
              <a:tr h="1149225">
                <a:tc>
                  <a:txBody>
                    <a:bodyPr/>
                    <a:lstStyle/>
                    <a:p>
                      <a:pPr marL="0" marR="0">
                        <a:spcBef>
                          <a:spcPts val="0"/>
                        </a:spcBef>
                        <a:spcAft>
                          <a:spcPts val="0"/>
                        </a:spcAft>
                      </a:pPr>
                      <a:r>
                        <a:rPr lang="en-US" sz="2000" dirty="0">
                          <a:solidFill>
                            <a:schemeClr val="bg1">
                              <a:lumMod val="95000"/>
                            </a:schemeClr>
                          </a:solidFill>
                          <a:effectLst/>
                        </a:rPr>
                        <a:t>Encryption in used means to enable access to encrypted data both at rest and data in motion. In other words, if somebody has an encryption key, data at rest that is encrypted can be decrypted. </a:t>
                      </a:r>
                      <a:endParaRPr lang="en-US" sz="2000" dirty="0">
                        <a:solidFill>
                          <a:schemeClr val="bg1">
                            <a:lumMod val="95000"/>
                          </a:schemeClr>
                        </a:solidFill>
                        <a:effectLst/>
                        <a:latin typeface="Calibri" panose="020F0502020204030204" pitchFamily="34" charset="0"/>
                        <a:ea typeface="Calibri" panose="020F0502020204030204" pitchFamily="34" charset="0"/>
                      </a:endParaRPr>
                    </a:p>
                  </a:txBody>
                  <a:tcPr marL="63500" marR="63500" marT="63500" marB="635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19870687"/>
                  </a:ext>
                </a:extLst>
              </a:tr>
            </a:tbl>
          </a:graphicData>
        </a:graphic>
      </p:graphicFrame>
      <p:pic>
        <p:nvPicPr>
          <p:cNvPr id="2" name="Slide 6" descr="Slide 6">
            <a:hlinkClick r:id="" action="ppaction://media"/>
            <a:extLst>
              <a:ext uri="{FF2B5EF4-FFF2-40B4-BE49-F238E27FC236}">
                <a16:creationId xmlns:a16="http://schemas.microsoft.com/office/drawing/2014/main" id="{068EB16C-D89E-3F01-5789-DB2480238F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0918" y="60151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US" sz="4400" b="1" dirty="0"/>
              <a:t>Authentication – </a:t>
            </a:r>
            <a:r>
              <a:rPr lang="en-US" sz="4400" dirty="0"/>
              <a:t>Who are you?</a:t>
            </a:r>
          </a:p>
          <a:p>
            <a:pPr marL="0" lvl="0" indent="0" algn="ctr" rtl="0">
              <a:lnSpc>
                <a:spcPct val="90000"/>
              </a:lnSpc>
              <a:spcBef>
                <a:spcPts val="0"/>
              </a:spcBef>
              <a:spcAft>
                <a:spcPts val="0"/>
              </a:spcAft>
              <a:buClr>
                <a:schemeClr val="lt1"/>
              </a:buClr>
              <a:buSzPts val="2400"/>
              <a:buNone/>
            </a:pPr>
            <a:endParaRPr lang="en-US" sz="4400" b="1" dirty="0"/>
          </a:p>
          <a:p>
            <a:pPr marL="0" lvl="0" indent="0" algn="ctr" rtl="0">
              <a:lnSpc>
                <a:spcPct val="90000"/>
              </a:lnSpc>
              <a:spcBef>
                <a:spcPts val="0"/>
              </a:spcBef>
              <a:spcAft>
                <a:spcPts val="0"/>
              </a:spcAft>
              <a:buClr>
                <a:schemeClr val="lt1"/>
              </a:buClr>
              <a:buSzPts val="2400"/>
              <a:buNone/>
            </a:pPr>
            <a:r>
              <a:rPr lang="en-US" sz="4400" b="1" dirty="0"/>
              <a:t>Authorization – </a:t>
            </a:r>
            <a:r>
              <a:rPr lang="en-US" sz="4400" dirty="0"/>
              <a:t>What can you use?</a:t>
            </a:r>
          </a:p>
          <a:p>
            <a:pPr marL="0" lvl="0" indent="0" algn="ctr" rtl="0">
              <a:lnSpc>
                <a:spcPct val="90000"/>
              </a:lnSpc>
              <a:spcBef>
                <a:spcPts val="0"/>
              </a:spcBef>
              <a:spcAft>
                <a:spcPts val="0"/>
              </a:spcAft>
              <a:buClr>
                <a:schemeClr val="lt1"/>
              </a:buClr>
              <a:buSzPts val="2400"/>
              <a:buNone/>
            </a:pPr>
            <a:endParaRPr lang="en-US" sz="4400" b="1" dirty="0"/>
          </a:p>
          <a:p>
            <a:pPr marL="0" lvl="0" indent="0" algn="ctr" rtl="0">
              <a:lnSpc>
                <a:spcPct val="90000"/>
              </a:lnSpc>
              <a:spcBef>
                <a:spcPts val="0"/>
              </a:spcBef>
              <a:spcAft>
                <a:spcPts val="0"/>
              </a:spcAft>
              <a:buClr>
                <a:schemeClr val="lt1"/>
              </a:buClr>
              <a:buSzPts val="2400"/>
              <a:buNone/>
            </a:pPr>
            <a:r>
              <a:rPr lang="en-US" sz="4400" b="1" dirty="0"/>
              <a:t>Accounting – </a:t>
            </a:r>
            <a:r>
              <a:rPr lang="en-US" sz="4400" dirty="0"/>
              <a:t>What happened and when did it happen?</a:t>
            </a:r>
            <a:endParaRPr sz="4400"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7" descr="Slide 7">
            <a:hlinkClick r:id="" action="ppaction://media"/>
            <a:extLst>
              <a:ext uri="{FF2B5EF4-FFF2-40B4-BE49-F238E27FC236}">
                <a16:creationId xmlns:a16="http://schemas.microsoft.com/office/drawing/2014/main" id="{FBB57B56-6BC5-DE69-EC40-37F44FEDE2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634" y="57769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7515922" y="1675491"/>
            <a:ext cx="3990278"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Memory management is very important when coding applications in C++. Through the use of unit testing, we can check the functionality of resizing/reserving data in memory for a container without allocating any data.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DB67104E-F316-E78F-93F5-19376F932C35}"/>
              </a:ext>
            </a:extLst>
          </p:cNvPr>
          <p:cNvPicPr>
            <a:picLocks noChangeAspect="1"/>
          </p:cNvPicPr>
          <p:nvPr/>
        </p:nvPicPr>
        <p:blipFill>
          <a:blip r:embed="rId7"/>
          <a:stretch>
            <a:fillRect/>
          </a:stretch>
        </p:blipFill>
        <p:spPr>
          <a:xfrm>
            <a:off x="1149350" y="1816100"/>
            <a:ext cx="5921351" cy="193071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2261FDDB-61FB-A335-BF47-8FFCA440E49A}"/>
              </a:ext>
            </a:extLst>
          </p:cNvPr>
          <p:cNvPicPr>
            <a:picLocks noChangeAspect="1"/>
          </p:cNvPicPr>
          <p:nvPr/>
        </p:nvPicPr>
        <p:blipFill>
          <a:blip r:embed="rId8"/>
          <a:stretch>
            <a:fillRect/>
          </a:stretch>
        </p:blipFill>
        <p:spPr>
          <a:xfrm>
            <a:off x="1149350" y="4055041"/>
            <a:ext cx="5902097" cy="2395992"/>
          </a:xfrm>
          <a:prstGeom prst="rect">
            <a:avLst/>
          </a:prstGeom>
        </p:spPr>
      </p:pic>
      <p:pic>
        <p:nvPicPr>
          <p:cNvPr id="2" name="Slide 8" descr="Slide 8">
            <a:hlinkClick r:id="" action="ppaction://media"/>
            <a:extLst>
              <a:ext uri="{FF2B5EF4-FFF2-40B4-BE49-F238E27FC236}">
                <a16:creationId xmlns:a16="http://schemas.microsoft.com/office/drawing/2014/main" id="{FD7A8F29-80BF-0CA8-BBA3-A098767561D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848560" y="60151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9" descr="Slide 9">
            <a:hlinkClick r:id="" action="ppaction://media"/>
            <a:extLst>
              <a:ext uri="{FF2B5EF4-FFF2-40B4-BE49-F238E27FC236}">
                <a16:creationId xmlns:a16="http://schemas.microsoft.com/office/drawing/2014/main" id="{2B36558B-2AF6-B550-8175-6BAF1DF002B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21325" y="60151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1470</TotalTime>
  <Words>642</Words>
  <Application>Microsoft Macintosh PowerPoint</Application>
  <PresentationFormat>Widescreen</PresentationFormat>
  <Paragraphs>91</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Deering, Hanah</cp:lastModifiedBy>
  <cp:revision>23</cp:revision>
  <dcterms:created xsi:type="dcterms:W3CDTF">2020-08-19T17:59:24Z</dcterms:created>
  <dcterms:modified xsi:type="dcterms:W3CDTF">2022-06-16T22:42:47Z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